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77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80" r:id="rId22"/>
    <p:sldId id="278" r:id="rId23"/>
    <p:sldId id="281" r:id="rId24"/>
    <p:sldId id="282" r:id="rId25"/>
    <p:sldId id="279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7"/>
    <p:restoredTop sz="94582"/>
  </p:normalViewPr>
  <p:slideViewPr>
    <p:cSldViewPr snapToGrid="0">
      <p:cViewPr>
        <p:scale>
          <a:sx n="96" d="100"/>
          <a:sy n="96" d="100"/>
        </p:scale>
        <p:origin x="134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4B17A3-6982-4E5E-89F1-81971717CA7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D1A9383-BBE9-4F17-A6AE-4223459CAE15}">
      <dgm:prSet/>
      <dgm:spPr/>
      <dgm:t>
        <a:bodyPr/>
        <a:lstStyle/>
        <a:p>
          <a:r>
            <a:rPr lang="en-US"/>
            <a:t>Fundamental Analysis</a:t>
          </a:r>
        </a:p>
      </dgm:t>
    </dgm:pt>
    <dgm:pt modelId="{307A47F4-64B7-4E5C-BF5F-E9D4220B22C2}" type="parTrans" cxnId="{019CADCC-A80B-4C6F-87D3-FBD6BAC28285}">
      <dgm:prSet/>
      <dgm:spPr/>
      <dgm:t>
        <a:bodyPr/>
        <a:lstStyle/>
        <a:p>
          <a:endParaRPr lang="en-US"/>
        </a:p>
      </dgm:t>
    </dgm:pt>
    <dgm:pt modelId="{55E87DD9-433F-4ADD-A37E-A4BA8FAA89DE}" type="sibTrans" cxnId="{019CADCC-A80B-4C6F-87D3-FBD6BAC28285}">
      <dgm:prSet/>
      <dgm:spPr/>
      <dgm:t>
        <a:bodyPr/>
        <a:lstStyle/>
        <a:p>
          <a:endParaRPr lang="en-US"/>
        </a:p>
      </dgm:t>
    </dgm:pt>
    <dgm:pt modelId="{F73DF356-9FC2-4147-B7F3-6B070425885D}">
      <dgm:prSet/>
      <dgm:spPr/>
      <dgm:t>
        <a:bodyPr/>
        <a:lstStyle/>
        <a:p>
          <a:r>
            <a:rPr lang="en-US"/>
            <a:t>Technical Analysis</a:t>
          </a:r>
        </a:p>
      </dgm:t>
    </dgm:pt>
    <dgm:pt modelId="{0CA2B3D4-B991-4C3C-A3E4-B96A3E8E7449}" type="parTrans" cxnId="{87A2AD2E-8528-4117-A9B4-3EA9E9576B60}">
      <dgm:prSet/>
      <dgm:spPr/>
      <dgm:t>
        <a:bodyPr/>
        <a:lstStyle/>
        <a:p>
          <a:endParaRPr lang="en-US"/>
        </a:p>
      </dgm:t>
    </dgm:pt>
    <dgm:pt modelId="{D502D960-14A3-422A-A071-D85FEDD683B6}" type="sibTrans" cxnId="{87A2AD2E-8528-4117-A9B4-3EA9E9576B60}">
      <dgm:prSet/>
      <dgm:spPr/>
      <dgm:t>
        <a:bodyPr/>
        <a:lstStyle/>
        <a:p>
          <a:endParaRPr lang="en-US"/>
        </a:p>
      </dgm:t>
    </dgm:pt>
    <dgm:pt modelId="{BD10BF55-6580-49EA-A5DC-A51772D47098}" type="pres">
      <dgm:prSet presAssocID="{414B17A3-6982-4E5E-89F1-81971717CA74}" presName="root" presStyleCnt="0">
        <dgm:presLayoutVars>
          <dgm:dir/>
          <dgm:resizeHandles val="exact"/>
        </dgm:presLayoutVars>
      </dgm:prSet>
      <dgm:spPr/>
    </dgm:pt>
    <dgm:pt modelId="{56E9D210-57DB-44CF-B7B0-2D3702E98DD0}" type="pres">
      <dgm:prSet presAssocID="{9D1A9383-BBE9-4F17-A6AE-4223459CAE15}" presName="compNode" presStyleCnt="0"/>
      <dgm:spPr/>
    </dgm:pt>
    <dgm:pt modelId="{9B951AF1-BB81-486B-8035-E228575A66F7}" type="pres">
      <dgm:prSet presAssocID="{9D1A9383-BBE9-4F17-A6AE-4223459CAE1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36605BC-A082-41EF-8131-E21EDFB70B82}" type="pres">
      <dgm:prSet presAssocID="{9D1A9383-BBE9-4F17-A6AE-4223459CAE15}" presName="spaceRect" presStyleCnt="0"/>
      <dgm:spPr/>
    </dgm:pt>
    <dgm:pt modelId="{9EC3371C-1FAD-4D5A-9CEE-BCCF8C7CE611}" type="pres">
      <dgm:prSet presAssocID="{9D1A9383-BBE9-4F17-A6AE-4223459CAE15}" presName="textRect" presStyleLbl="revTx" presStyleIdx="0" presStyleCnt="2">
        <dgm:presLayoutVars>
          <dgm:chMax val="1"/>
          <dgm:chPref val="1"/>
        </dgm:presLayoutVars>
      </dgm:prSet>
      <dgm:spPr/>
    </dgm:pt>
    <dgm:pt modelId="{5BB885C9-7319-47CB-A739-09F26FD6A550}" type="pres">
      <dgm:prSet presAssocID="{55E87DD9-433F-4ADD-A37E-A4BA8FAA89DE}" presName="sibTrans" presStyleCnt="0"/>
      <dgm:spPr/>
    </dgm:pt>
    <dgm:pt modelId="{281F05E0-728B-4865-B654-B154BF1E9010}" type="pres">
      <dgm:prSet presAssocID="{F73DF356-9FC2-4147-B7F3-6B070425885D}" presName="compNode" presStyleCnt="0"/>
      <dgm:spPr/>
    </dgm:pt>
    <dgm:pt modelId="{BA5E58C2-78F5-4516-B605-B03523ECCD3C}" type="pres">
      <dgm:prSet presAssocID="{F73DF356-9FC2-4147-B7F3-6B07042588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642FE75-A9BA-4E18-8430-BA42E5094CF7}" type="pres">
      <dgm:prSet presAssocID="{F73DF356-9FC2-4147-B7F3-6B070425885D}" presName="spaceRect" presStyleCnt="0"/>
      <dgm:spPr/>
    </dgm:pt>
    <dgm:pt modelId="{1DBC14A3-2E2A-41E0-B817-B239E3E89967}" type="pres">
      <dgm:prSet presAssocID="{F73DF356-9FC2-4147-B7F3-6B070425885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7D87001-7D1F-473B-A2C3-2D99EA7D40BC}" type="presOf" srcId="{414B17A3-6982-4E5E-89F1-81971717CA74}" destId="{BD10BF55-6580-49EA-A5DC-A51772D47098}" srcOrd="0" destOrd="0" presId="urn:microsoft.com/office/officeart/2018/2/layout/IconLabelList"/>
    <dgm:cxn modelId="{87A2AD2E-8528-4117-A9B4-3EA9E9576B60}" srcId="{414B17A3-6982-4E5E-89F1-81971717CA74}" destId="{F73DF356-9FC2-4147-B7F3-6B070425885D}" srcOrd="1" destOrd="0" parTransId="{0CA2B3D4-B991-4C3C-A3E4-B96A3E8E7449}" sibTransId="{D502D960-14A3-422A-A071-D85FEDD683B6}"/>
    <dgm:cxn modelId="{3B993172-2FFB-4C2E-B0D3-7D6B1975ED81}" type="presOf" srcId="{9D1A9383-BBE9-4F17-A6AE-4223459CAE15}" destId="{9EC3371C-1FAD-4D5A-9CEE-BCCF8C7CE611}" srcOrd="0" destOrd="0" presId="urn:microsoft.com/office/officeart/2018/2/layout/IconLabelList"/>
    <dgm:cxn modelId="{019CADCC-A80B-4C6F-87D3-FBD6BAC28285}" srcId="{414B17A3-6982-4E5E-89F1-81971717CA74}" destId="{9D1A9383-BBE9-4F17-A6AE-4223459CAE15}" srcOrd="0" destOrd="0" parTransId="{307A47F4-64B7-4E5C-BF5F-E9D4220B22C2}" sibTransId="{55E87DD9-433F-4ADD-A37E-A4BA8FAA89DE}"/>
    <dgm:cxn modelId="{D8D7D5F2-830A-4F69-B888-12D81D69DC59}" type="presOf" srcId="{F73DF356-9FC2-4147-B7F3-6B070425885D}" destId="{1DBC14A3-2E2A-41E0-B817-B239E3E89967}" srcOrd="0" destOrd="0" presId="urn:microsoft.com/office/officeart/2018/2/layout/IconLabelList"/>
    <dgm:cxn modelId="{FC31547A-BA98-4727-97B3-AC12A37DCC48}" type="presParOf" srcId="{BD10BF55-6580-49EA-A5DC-A51772D47098}" destId="{56E9D210-57DB-44CF-B7B0-2D3702E98DD0}" srcOrd="0" destOrd="0" presId="urn:microsoft.com/office/officeart/2018/2/layout/IconLabelList"/>
    <dgm:cxn modelId="{CCCD27F8-63AF-41B1-B36A-9EA341C6CDAE}" type="presParOf" srcId="{56E9D210-57DB-44CF-B7B0-2D3702E98DD0}" destId="{9B951AF1-BB81-486B-8035-E228575A66F7}" srcOrd="0" destOrd="0" presId="urn:microsoft.com/office/officeart/2018/2/layout/IconLabelList"/>
    <dgm:cxn modelId="{9E579AF5-4BC0-4B37-A82B-F11171155C47}" type="presParOf" srcId="{56E9D210-57DB-44CF-B7B0-2D3702E98DD0}" destId="{636605BC-A082-41EF-8131-E21EDFB70B82}" srcOrd="1" destOrd="0" presId="urn:microsoft.com/office/officeart/2018/2/layout/IconLabelList"/>
    <dgm:cxn modelId="{337FD51A-71AE-4C3E-93DC-FB27C74259B6}" type="presParOf" srcId="{56E9D210-57DB-44CF-B7B0-2D3702E98DD0}" destId="{9EC3371C-1FAD-4D5A-9CEE-BCCF8C7CE611}" srcOrd="2" destOrd="0" presId="urn:microsoft.com/office/officeart/2018/2/layout/IconLabelList"/>
    <dgm:cxn modelId="{6AA4A54F-9313-460B-93A1-824ECFC5CC6D}" type="presParOf" srcId="{BD10BF55-6580-49EA-A5DC-A51772D47098}" destId="{5BB885C9-7319-47CB-A739-09F26FD6A550}" srcOrd="1" destOrd="0" presId="urn:microsoft.com/office/officeart/2018/2/layout/IconLabelList"/>
    <dgm:cxn modelId="{22F4A8EA-6630-452F-927A-8F37AE1DA2AB}" type="presParOf" srcId="{BD10BF55-6580-49EA-A5DC-A51772D47098}" destId="{281F05E0-728B-4865-B654-B154BF1E9010}" srcOrd="2" destOrd="0" presId="urn:microsoft.com/office/officeart/2018/2/layout/IconLabelList"/>
    <dgm:cxn modelId="{B4CC5D6E-0898-4F41-B9A5-AAFB5BEAE5D9}" type="presParOf" srcId="{281F05E0-728B-4865-B654-B154BF1E9010}" destId="{BA5E58C2-78F5-4516-B605-B03523ECCD3C}" srcOrd="0" destOrd="0" presId="urn:microsoft.com/office/officeart/2018/2/layout/IconLabelList"/>
    <dgm:cxn modelId="{E474009B-97B0-4AA0-9D08-B1E731FE10AF}" type="presParOf" srcId="{281F05E0-728B-4865-B654-B154BF1E9010}" destId="{B642FE75-A9BA-4E18-8430-BA42E5094CF7}" srcOrd="1" destOrd="0" presId="urn:microsoft.com/office/officeart/2018/2/layout/IconLabelList"/>
    <dgm:cxn modelId="{BC15B580-7C22-4360-8F37-4F8B4AC9F65C}" type="presParOf" srcId="{281F05E0-728B-4865-B654-B154BF1E9010}" destId="{1DBC14A3-2E2A-41E0-B817-B239E3E899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ABD43D-AA66-4706-B8A4-897284EDD55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85D286-CDC5-4A23-9E97-9E3170F333F5}">
      <dgm:prSet/>
      <dgm:spPr/>
      <dgm:t>
        <a:bodyPr/>
        <a:lstStyle/>
        <a:p>
          <a:r>
            <a:rPr lang="en-US"/>
            <a:t>Rolling average: 10,15,20,25,30</a:t>
          </a:r>
        </a:p>
      </dgm:t>
    </dgm:pt>
    <dgm:pt modelId="{A3D79220-D8C4-4AE8-B4A7-1817E7BF18B0}" type="parTrans" cxnId="{321B7E25-4CB6-4521-9703-AE8C71899314}">
      <dgm:prSet/>
      <dgm:spPr/>
      <dgm:t>
        <a:bodyPr/>
        <a:lstStyle/>
        <a:p>
          <a:endParaRPr lang="en-US"/>
        </a:p>
      </dgm:t>
    </dgm:pt>
    <dgm:pt modelId="{0E31E19E-25BB-4513-8A28-39ED2A533992}" type="sibTrans" cxnId="{321B7E25-4CB6-4521-9703-AE8C71899314}">
      <dgm:prSet/>
      <dgm:spPr/>
      <dgm:t>
        <a:bodyPr/>
        <a:lstStyle/>
        <a:p>
          <a:endParaRPr lang="en-US"/>
        </a:p>
      </dgm:t>
    </dgm:pt>
    <dgm:pt modelId="{70B821E0-0AE7-4053-A055-560474AD726E}">
      <dgm:prSet/>
      <dgm:spPr/>
      <dgm:t>
        <a:bodyPr/>
        <a:lstStyle/>
        <a:p>
          <a:r>
            <a:rPr lang="en-US"/>
            <a:t>Confidence Interval: 0.85,0.90,0.95</a:t>
          </a:r>
        </a:p>
      </dgm:t>
    </dgm:pt>
    <dgm:pt modelId="{69527DDF-5B56-4149-A3C9-CEF3BDB4614E}" type="parTrans" cxnId="{BA4646A0-DCF2-4F9E-A9C7-81137D388100}">
      <dgm:prSet/>
      <dgm:spPr/>
      <dgm:t>
        <a:bodyPr/>
        <a:lstStyle/>
        <a:p>
          <a:endParaRPr lang="en-US"/>
        </a:p>
      </dgm:t>
    </dgm:pt>
    <dgm:pt modelId="{6D6A361C-1ADF-45FB-A57D-32BB826EA11E}" type="sibTrans" cxnId="{BA4646A0-DCF2-4F9E-A9C7-81137D388100}">
      <dgm:prSet/>
      <dgm:spPr/>
      <dgm:t>
        <a:bodyPr/>
        <a:lstStyle/>
        <a:p>
          <a:endParaRPr lang="en-US"/>
        </a:p>
      </dgm:t>
    </dgm:pt>
    <dgm:pt modelId="{6D076F12-1AD8-4746-9FD8-AAA0C9EDB091}" type="pres">
      <dgm:prSet presAssocID="{80ABD43D-AA66-4706-B8A4-897284EDD55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79D915-72FD-7E49-9532-8C50A4BBDECA}" type="pres">
      <dgm:prSet presAssocID="{8485D286-CDC5-4A23-9E97-9E3170F333F5}" presName="hierRoot1" presStyleCnt="0"/>
      <dgm:spPr/>
    </dgm:pt>
    <dgm:pt modelId="{5D4E8CA3-43FD-BA41-8B20-27D1F26DC4B7}" type="pres">
      <dgm:prSet presAssocID="{8485D286-CDC5-4A23-9E97-9E3170F333F5}" presName="composite" presStyleCnt="0"/>
      <dgm:spPr/>
    </dgm:pt>
    <dgm:pt modelId="{CE43BBD3-0980-6D47-8659-9FA251CC2851}" type="pres">
      <dgm:prSet presAssocID="{8485D286-CDC5-4A23-9E97-9E3170F333F5}" presName="background" presStyleLbl="node0" presStyleIdx="0" presStyleCnt="2"/>
      <dgm:spPr/>
    </dgm:pt>
    <dgm:pt modelId="{CC3605A4-D365-B146-98C4-0B0E8CEBE9E1}" type="pres">
      <dgm:prSet presAssocID="{8485D286-CDC5-4A23-9E97-9E3170F333F5}" presName="text" presStyleLbl="fgAcc0" presStyleIdx="0" presStyleCnt="2">
        <dgm:presLayoutVars>
          <dgm:chPref val="3"/>
        </dgm:presLayoutVars>
      </dgm:prSet>
      <dgm:spPr/>
    </dgm:pt>
    <dgm:pt modelId="{59477B26-F0EA-944F-84B3-DC1145B9D17B}" type="pres">
      <dgm:prSet presAssocID="{8485D286-CDC5-4A23-9E97-9E3170F333F5}" presName="hierChild2" presStyleCnt="0"/>
      <dgm:spPr/>
    </dgm:pt>
    <dgm:pt modelId="{65F830D9-59DC-3340-8FD5-7F918643E36F}" type="pres">
      <dgm:prSet presAssocID="{70B821E0-0AE7-4053-A055-560474AD726E}" presName="hierRoot1" presStyleCnt="0"/>
      <dgm:spPr/>
    </dgm:pt>
    <dgm:pt modelId="{A2460836-603D-6742-ABDD-CAB401C6ED90}" type="pres">
      <dgm:prSet presAssocID="{70B821E0-0AE7-4053-A055-560474AD726E}" presName="composite" presStyleCnt="0"/>
      <dgm:spPr/>
    </dgm:pt>
    <dgm:pt modelId="{C561EC4F-A07C-364D-9CB3-35AD2D5B630E}" type="pres">
      <dgm:prSet presAssocID="{70B821E0-0AE7-4053-A055-560474AD726E}" presName="background" presStyleLbl="node0" presStyleIdx="1" presStyleCnt="2"/>
      <dgm:spPr/>
    </dgm:pt>
    <dgm:pt modelId="{CB41ABFF-ACCD-FA45-ADB5-164BC2C1D64A}" type="pres">
      <dgm:prSet presAssocID="{70B821E0-0AE7-4053-A055-560474AD726E}" presName="text" presStyleLbl="fgAcc0" presStyleIdx="1" presStyleCnt="2">
        <dgm:presLayoutVars>
          <dgm:chPref val="3"/>
        </dgm:presLayoutVars>
      </dgm:prSet>
      <dgm:spPr/>
    </dgm:pt>
    <dgm:pt modelId="{EA6E5E77-295F-3443-B02C-DEE043F5F5A9}" type="pres">
      <dgm:prSet presAssocID="{70B821E0-0AE7-4053-A055-560474AD726E}" presName="hierChild2" presStyleCnt="0"/>
      <dgm:spPr/>
    </dgm:pt>
  </dgm:ptLst>
  <dgm:cxnLst>
    <dgm:cxn modelId="{ECC8710F-6312-4A4B-8264-F7C92DEE052D}" type="presOf" srcId="{8485D286-CDC5-4A23-9E97-9E3170F333F5}" destId="{CC3605A4-D365-B146-98C4-0B0E8CEBE9E1}" srcOrd="0" destOrd="0" presId="urn:microsoft.com/office/officeart/2005/8/layout/hierarchy1"/>
    <dgm:cxn modelId="{321B7E25-4CB6-4521-9703-AE8C71899314}" srcId="{80ABD43D-AA66-4706-B8A4-897284EDD558}" destId="{8485D286-CDC5-4A23-9E97-9E3170F333F5}" srcOrd="0" destOrd="0" parTransId="{A3D79220-D8C4-4AE8-B4A7-1817E7BF18B0}" sibTransId="{0E31E19E-25BB-4513-8A28-39ED2A533992}"/>
    <dgm:cxn modelId="{7BCC1D5D-95AA-1045-8E6E-F99667D25703}" type="presOf" srcId="{70B821E0-0AE7-4053-A055-560474AD726E}" destId="{CB41ABFF-ACCD-FA45-ADB5-164BC2C1D64A}" srcOrd="0" destOrd="0" presId="urn:microsoft.com/office/officeart/2005/8/layout/hierarchy1"/>
    <dgm:cxn modelId="{BA4646A0-DCF2-4F9E-A9C7-81137D388100}" srcId="{80ABD43D-AA66-4706-B8A4-897284EDD558}" destId="{70B821E0-0AE7-4053-A055-560474AD726E}" srcOrd="1" destOrd="0" parTransId="{69527DDF-5B56-4149-A3C9-CEF3BDB4614E}" sibTransId="{6D6A361C-1ADF-45FB-A57D-32BB826EA11E}"/>
    <dgm:cxn modelId="{04A6BDFF-A129-F847-9740-1D812FA93837}" type="presOf" srcId="{80ABD43D-AA66-4706-B8A4-897284EDD558}" destId="{6D076F12-1AD8-4746-9FD8-AAA0C9EDB091}" srcOrd="0" destOrd="0" presId="urn:microsoft.com/office/officeart/2005/8/layout/hierarchy1"/>
    <dgm:cxn modelId="{4EDAB0EE-5B50-D341-939A-0505E706FF43}" type="presParOf" srcId="{6D076F12-1AD8-4746-9FD8-AAA0C9EDB091}" destId="{0179D915-72FD-7E49-9532-8C50A4BBDECA}" srcOrd="0" destOrd="0" presId="urn:microsoft.com/office/officeart/2005/8/layout/hierarchy1"/>
    <dgm:cxn modelId="{BD5C5E6E-531A-144C-9F32-FFFC8DEB7FF6}" type="presParOf" srcId="{0179D915-72FD-7E49-9532-8C50A4BBDECA}" destId="{5D4E8CA3-43FD-BA41-8B20-27D1F26DC4B7}" srcOrd="0" destOrd="0" presId="urn:microsoft.com/office/officeart/2005/8/layout/hierarchy1"/>
    <dgm:cxn modelId="{3760D732-89A3-924F-BE8C-F01692CAB9CD}" type="presParOf" srcId="{5D4E8CA3-43FD-BA41-8B20-27D1F26DC4B7}" destId="{CE43BBD3-0980-6D47-8659-9FA251CC2851}" srcOrd="0" destOrd="0" presId="urn:microsoft.com/office/officeart/2005/8/layout/hierarchy1"/>
    <dgm:cxn modelId="{C2384B5D-957E-8647-9DEC-CBDBA650AD6C}" type="presParOf" srcId="{5D4E8CA3-43FD-BA41-8B20-27D1F26DC4B7}" destId="{CC3605A4-D365-B146-98C4-0B0E8CEBE9E1}" srcOrd="1" destOrd="0" presId="urn:microsoft.com/office/officeart/2005/8/layout/hierarchy1"/>
    <dgm:cxn modelId="{DAB60CDC-28EE-4847-B962-D50C27499111}" type="presParOf" srcId="{0179D915-72FD-7E49-9532-8C50A4BBDECA}" destId="{59477B26-F0EA-944F-84B3-DC1145B9D17B}" srcOrd="1" destOrd="0" presId="urn:microsoft.com/office/officeart/2005/8/layout/hierarchy1"/>
    <dgm:cxn modelId="{4A65A253-7F8F-8048-BC56-4DF598CF0AE4}" type="presParOf" srcId="{6D076F12-1AD8-4746-9FD8-AAA0C9EDB091}" destId="{65F830D9-59DC-3340-8FD5-7F918643E36F}" srcOrd="1" destOrd="0" presId="urn:microsoft.com/office/officeart/2005/8/layout/hierarchy1"/>
    <dgm:cxn modelId="{47786228-3EBC-9149-981F-9DDC91F9EA55}" type="presParOf" srcId="{65F830D9-59DC-3340-8FD5-7F918643E36F}" destId="{A2460836-603D-6742-ABDD-CAB401C6ED90}" srcOrd="0" destOrd="0" presId="urn:microsoft.com/office/officeart/2005/8/layout/hierarchy1"/>
    <dgm:cxn modelId="{F2F28CA4-4898-A14C-B214-514CE80CA984}" type="presParOf" srcId="{A2460836-603D-6742-ABDD-CAB401C6ED90}" destId="{C561EC4F-A07C-364D-9CB3-35AD2D5B630E}" srcOrd="0" destOrd="0" presId="urn:microsoft.com/office/officeart/2005/8/layout/hierarchy1"/>
    <dgm:cxn modelId="{2335F076-38B8-EC47-9CC0-3759442BA280}" type="presParOf" srcId="{A2460836-603D-6742-ABDD-CAB401C6ED90}" destId="{CB41ABFF-ACCD-FA45-ADB5-164BC2C1D64A}" srcOrd="1" destOrd="0" presId="urn:microsoft.com/office/officeart/2005/8/layout/hierarchy1"/>
    <dgm:cxn modelId="{7FE3291D-6EEA-6443-83AB-3A66CA1441F3}" type="presParOf" srcId="{65F830D9-59DC-3340-8FD5-7F918643E36F}" destId="{EA6E5E77-295F-3443-B02C-DEE043F5F5A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51AF1-BB81-486B-8035-E228575A66F7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3371C-1FAD-4D5A-9CEE-BCCF8C7CE611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Fundamental Analysis</a:t>
          </a:r>
        </a:p>
      </dsp:txBody>
      <dsp:txXfrm>
        <a:off x="765914" y="2943510"/>
        <a:ext cx="4320000" cy="720000"/>
      </dsp:txXfrm>
    </dsp:sp>
    <dsp:sp modelId="{BA5E58C2-78F5-4516-B605-B03523ECCD3C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C14A3-2E2A-41E0-B817-B239E3E89967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Technical Analysis</a:t>
          </a:r>
        </a:p>
      </dsp:txBody>
      <dsp:txXfrm>
        <a:off x="5841914" y="2943510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3BBD3-0980-6D47-8659-9FA251CC2851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3605A4-D365-B146-98C4-0B0E8CEBE9E1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Rolling average: 10,15,20,25,30</a:t>
          </a:r>
        </a:p>
      </dsp:txBody>
      <dsp:txXfrm>
        <a:off x="696297" y="538547"/>
        <a:ext cx="4171627" cy="2590157"/>
      </dsp:txXfrm>
    </dsp:sp>
    <dsp:sp modelId="{C561EC4F-A07C-364D-9CB3-35AD2D5B630E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1ABFF-ACCD-FA45-ADB5-164BC2C1D64A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Confidence Interval: 0.85,0.90,0.95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19F4E-9AD8-42DD-4767-8DD75D25F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B2B33-9036-72E4-8228-3F03A2848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78B00-4720-C614-9E13-2F2CD4202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8CB24-8AD3-BAC1-5634-66BD13F0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E3F0E-BF6A-335F-5A52-D922ED235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48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9A2F-AF57-3420-4F4F-8BB51EE6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4C57E-4B91-66D2-204D-35A812146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79055-A39B-5526-C693-6EE75608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B5E36-9CB7-9F5A-9C4A-EBD6C7FA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0015A-905D-B488-CB62-D59D3868C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7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F83FD-2BC6-0FE8-C539-6E9DE02DE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9CB2D-7F07-5455-26B4-0418AA95C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75D42-1F6B-C32C-5E2C-4697F7D0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74FEB-04C2-8676-9741-D16A64D9D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1288B-97DE-4E82-67C8-4A9AD3E0D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7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709F-EF3B-2DA3-67EA-C657FD57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15A46-1B65-7F99-33EF-9CD8914B3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1579A-5851-A700-70E1-53202972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0668A-B051-0D36-28AF-B2542341F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3C68F-621A-CDD4-F3D7-3E6427A9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64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CC15-07BA-639A-C523-8406228A3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78D79-2EDA-AE97-30E5-F7563419D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B3593-3D3B-96EF-4F27-3D3DC5D2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D1447-F4AF-08F9-DDD6-23E861010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ECA44-7A93-6FB7-E7CF-2B91CEFC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04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D82D-2036-62D0-A314-C2936128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1FF9-9CB6-2AB4-BB22-8FA0E22FEB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488E0-F68A-CAE8-600D-35513371F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0F3EE-2953-3266-D372-1B09238B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0923F-52FA-FE4D-55AD-DE04998F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C6922-88C1-693A-F07D-FC6EA0F4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4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2167-A4B1-F74D-3BF7-D0B6E339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35615-7932-6553-8609-162611B53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B30FD-2EE5-615F-6314-82FDDBE0D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7AC038-925C-BB48-207C-5EB72CE14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9C754-EAD6-D72E-F466-9B7154A61B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C5BC3-B3B6-514C-DE7C-E23976E5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DFE38-B414-9658-57BF-67B314AB3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953B7-CCDF-2908-514B-35ADBFBB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B2F14-8CB7-DC52-FCB7-15580B4E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52377C-2DF4-4D3E-2D92-B6D25B0D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B0B937-8BEE-A856-85F1-D18B7791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13BEC-1BC1-20B0-1E51-751998EA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009669-7E95-ACB4-2603-33F61AB0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103F5-9F97-F361-2987-DD25BBC7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41723-DC61-A3E1-5252-EC3070E8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8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6134-F11E-5B7C-2F03-BED1A7CD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1229D-3B66-986B-A4B6-BE47FE99D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E3413-60E3-C65A-1F0A-2A794DB50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7E911-BFDB-2107-7E29-DAEC68DF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2920-EA5B-4F1E-69E5-84FCF6F4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BE2FA-446D-A3AA-ED9C-319E47E7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5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1680-B2F2-B112-A903-59B2156D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9B057F-04E0-3944-8952-2015938F8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442DB-E2B3-8BEC-789E-650E23205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BD80E-CA1F-0786-645F-3268ABF4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48402-75B0-D737-A54E-7FAC6055E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B211B-853D-1DDB-F2B9-946A6043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84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6F2EB-3621-74C9-26DA-7D21D164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51D3B-674D-2936-374C-1F337C769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16805-ECEF-5652-22B1-F26B9DCA5A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67E33-C966-8B40-8D65-2A354D2FB953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3D079-E8D9-9EBA-7564-CC33B468C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05ADD-FFDC-FFD7-B111-D670CDB55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018B97-B87A-644F-842D-3E5A6F5B0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EFA5161F-C137-517A-584B-798B8B63B9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30480" y="23547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46EA4-5B3B-43AF-C59A-34E3038C4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A Data Scientists Approach to Maximizing Returns in Technical Analysis Investment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B40276-CF10-6205-C82C-FB88DCD1F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Mid-Semester Presentation of Findings</a:t>
            </a:r>
          </a:p>
          <a:p>
            <a:endParaRPr lang="en-US" sz="2200">
              <a:solidFill>
                <a:srgbClr val="FFFFFF"/>
              </a:solidFill>
            </a:endParaRPr>
          </a:p>
          <a:p>
            <a:r>
              <a:rPr lang="en-US" sz="2200">
                <a:solidFill>
                  <a:srgbClr val="FFFFFF"/>
                </a:solidFill>
              </a:rPr>
              <a:t>Benjamin Nicholson</a:t>
            </a:r>
          </a:p>
        </p:txBody>
      </p:sp>
    </p:spTree>
    <p:extLst>
      <p:ext uri="{BB962C8B-B14F-4D97-AF65-F5344CB8AC3E}">
        <p14:creationId xmlns:p14="http://schemas.microsoft.com/office/powerpoint/2010/main" val="73127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0937DC-3FF3-6D88-8F55-227B2C6EF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713D-46F2-A030-97B9-7F45A428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The strategy (again)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423C57C-2BC6-8246-F027-459915EC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518" r="2123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98A296-E977-2463-F529-43A39D11C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501C7-2495-AD06-8BF6-F17363A57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Evaluate the performance of different technical analysis strategies across different macroeconomic cycles, utilizing sector ETFs to mitigate overfitting of models.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Run stochastic models of strategies to get distribution of returns to find expected return.</a:t>
            </a:r>
          </a:p>
        </p:txBody>
      </p:sp>
    </p:spTree>
    <p:extLst>
      <p:ext uri="{BB962C8B-B14F-4D97-AF65-F5344CB8AC3E}">
        <p14:creationId xmlns:p14="http://schemas.microsoft.com/office/powerpoint/2010/main" val="230140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9FE9-E5E7-AA7E-5747-90ABCAD02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Baseline Model: Buy and Hold</a:t>
            </a:r>
          </a:p>
        </p:txBody>
      </p:sp>
      <p:pic>
        <p:nvPicPr>
          <p:cNvPr id="15" name="Content Placeholder 14" descr="A screenshot of a graph&#10;&#10;Description automatically generated">
            <a:extLst>
              <a:ext uri="{FF2B5EF4-FFF2-40B4-BE49-F238E27FC236}">
                <a16:creationId xmlns:a16="http://schemas.microsoft.com/office/drawing/2014/main" id="{B4DA8B0F-8FB5-9279-8E6D-DD2757BEB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2191590"/>
            <a:ext cx="7225748" cy="247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4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table of numbers with different colored numbers&#10;&#10;Description automatically generated">
            <a:extLst>
              <a:ext uri="{FF2B5EF4-FFF2-40B4-BE49-F238E27FC236}">
                <a16:creationId xmlns:a16="http://schemas.microsoft.com/office/drawing/2014/main" id="{6E47BF5F-F54F-BC72-C941-F069E18D5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4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0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051822B-672B-20E1-4255-351AA890D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179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63C74-9EB6-413C-8552-7CCA8389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Bollinger Bands: Baseline Model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Rolling Average: 20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Confidence Interval: 0.95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3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table of numbers with different colored numbers&#10;&#10;Description automatically generated">
            <a:extLst>
              <a:ext uri="{FF2B5EF4-FFF2-40B4-BE49-F238E27FC236}">
                <a16:creationId xmlns:a16="http://schemas.microsoft.com/office/drawing/2014/main" id="{A0FE17D9-855B-4DED-AEE6-E1518C058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664" y="457200"/>
            <a:ext cx="1100667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3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1E9D3-5F83-E39D-DF0A-3CFF6787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Bollinger Band: Grid Search Optimized 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66F59D-44F3-3C01-5968-19D19861B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11813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6784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E86AD-33B6-6353-616C-104E11899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32EE327-F035-30DA-E3E8-863F1D441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1C68C2-F9B7-BCA7-0453-439E0E2AE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B7B02B-67AF-A817-F785-E8C024DC6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B41BE-A5C8-C3DC-A4BD-2EE2B6515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6EDE7-7C85-2DE4-120D-3C8D6FD3F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38" y="308721"/>
            <a:ext cx="10677555" cy="120202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Confidence interval: 0.90   				Rolling average: 30</a:t>
            </a:r>
          </a:p>
        </p:txBody>
      </p:sp>
      <p:pic>
        <p:nvPicPr>
          <p:cNvPr id="6" name="Picture 5" descr="A table of numbers with different colored numbers&#10;&#10;Description automatically generated">
            <a:extLst>
              <a:ext uri="{FF2B5EF4-FFF2-40B4-BE49-F238E27FC236}">
                <a16:creationId xmlns:a16="http://schemas.microsoft.com/office/drawing/2014/main" id="{99ED6462-9A28-966A-3AD5-B1F96DDD5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87" y="1107936"/>
            <a:ext cx="10202518" cy="54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4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E35E-AAC0-C9CA-8972-E15CAA9F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Buy and Hold &amp; Bollinger Bands Model</a:t>
            </a:r>
            <a:br>
              <a:rPr lang="en-US" dirty="0"/>
            </a:br>
            <a:r>
              <a:rPr lang="en-US" sz="1800" dirty="0"/>
              <a:t>Confidence interval 0.90 					Rolling average 30</a:t>
            </a:r>
            <a:endParaRPr lang="en-US" dirty="0"/>
          </a:p>
        </p:txBody>
      </p:sp>
      <p:pic>
        <p:nvPicPr>
          <p:cNvPr id="5" name="Content Placeholder 4" descr="A table of numbers with different colored numbers&#10;&#10;Description automatically generated">
            <a:extLst>
              <a:ext uri="{FF2B5EF4-FFF2-40B4-BE49-F238E27FC236}">
                <a16:creationId xmlns:a16="http://schemas.microsoft.com/office/drawing/2014/main" id="{01142ACB-0091-41A7-52B4-76A3406A9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435" y="1604110"/>
            <a:ext cx="9743129" cy="5253890"/>
          </a:xfrm>
        </p:spPr>
      </p:pic>
    </p:spTree>
    <p:extLst>
      <p:ext uri="{BB962C8B-B14F-4D97-AF65-F5344CB8AC3E}">
        <p14:creationId xmlns:p14="http://schemas.microsoft.com/office/powerpoint/2010/main" val="422354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3CC9D-C4D5-5827-2401-8E377264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Relative Strength Index</a:t>
            </a:r>
          </a:p>
        </p:txBody>
      </p:sp>
      <p:pic>
        <p:nvPicPr>
          <p:cNvPr id="5" name="Content Placeholder 4" descr="A graph of stock market prices&#10;&#10;Description automatically generated with medium confidence">
            <a:extLst>
              <a:ext uri="{FF2B5EF4-FFF2-40B4-BE49-F238E27FC236}">
                <a16:creationId xmlns:a16="http://schemas.microsoft.com/office/drawing/2014/main" id="{0E1E66CF-EEE9-4874-9756-53043066A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6210" y="1033889"/>
            <a:ext cx="7753267" cy="51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4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8EDA-D755-A613-CA91-732ADA478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Strength Index: Baseline Model</a:t>
            </a:r>
            <a:br>
              <a:rPr lang="en-US" dirty="0"/>
            </a:br>
            <a:r>
              <a:rPr lang="en-US" sz="2800" dirty="0"/>
              <a:t>Time period: 14 days</a:t>
            </a:r>
            <a:endParaRPr lang="en-US" dirty="0"/>
          </a:p>
        </p:txBody>
      </p:sp>
      <p:pic>
        <p:nvPicPr>
          <p:cNvPr id="5" name="Content Placeholder 4" descr="A table of numbers with different colored numbers&#10;&#10;Description automatically generated">
            <a:extLst>
              <a:ext uri="{FF2B5EF4-FFF2-40B4-BE49-F238E27FC236}">
                <a16:creationId xmlns:a16="http://schemas.microsoft.com/office/drawing/2014/main" id="{F79B3D25-5BAC-7B1E-E509-8A5166682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119" y="1690688"/>
            <a:ext cx="9273761" cy="4942868"/>
          </a:xfrm>
        </p:spPr>
      </p:pic>
    </p:spTree>
    <p:extLst>
      <p:ext uri="{BB962C8B-B14F-4D97-AF65-F5344CB8AC3E}">
        <p14:creationId xmlns:p14="http://schemas.microsoft.com/office/powerpoint/2010/main" val="231507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3E622-2908-2B37-89BB-C37D9269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Types of Investment Strategies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157D4-9989-7F1E-9D75-262363DE9C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639802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9273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234A-5511-4340-7B31-914077D8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Strength Index: Grid Search Optimized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7DA9-9F8C-E1D5-E8CC-2E1FE682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optimal seemed to be around 14 days so no change was  made</a:t>
            </a:r>
          </a:p>
        </p:txBody>
      </p:sp>
    </p:spTree>
    <p:extLst>
      <p:ext uri="{BB962C8B-B14F-4D97-AF65-F5344CB8AC3E}">
        <p14:creationId xmlns:p14="http://schemas.microsoft.com/office/powerpoint/2010/main" val="2944300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514C5-10FB-910C-DB0A-64C14654D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Moving Average Convergence Divergence</a:t>
            </a:r>
          </a:p>
        </p:txBody>
      </p:sp>
      <p:pic>
        <p:nvPicPr>
          <p:cNvPr id="5" name="Content Placeholder 4" descr="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6E397259-AA7B-EFFD-8F39-9D811B03F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73252"/>
            <a:ext cx="6780700" cy="450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87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F1CE3-1008-C23B-6F0A-1A93CDB2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Moving Average Convergence Divergence: Baseline Model</a:t>
            </a:r>
          </a:p>
        </p:txBody>
      </p:sp>
      <p:pic>
        <p:nvPicPr>
          <p:cNvPr id="5" name="Content Placeholder 4" descr="A table of numbers with different colored numbers&#10;&#10;Description automatically generated">
            <a:extLst>
              <a:ext uri="{FF2B5EF4-FFF2-40B4-BE49-F238E27FC236}">
                <a16:creationId xmlns:a16="http://schemas.microsoft.com/office/drawing/2014/main" id="{FA51713D-2E1C-FE8A-8912-903107202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597047"/>
            <a:ext cx="6780700" cy="36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55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BF140-CB95-5097-58D5-9C4221098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Multiple signals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AU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'Bollinger'</a:t>
            </a:r>
            <a: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0.4</a:t>
            </a:r>
            <a: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  <a:b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AU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'RSI'</a:t>
            </a:r>
            <a: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  <a:b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AU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'MACD'</a:t>
            </a:r>
            <a: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0.4</a:t>
            </a:r>
            <a:b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table of numbers with different colored numbers&#10;&#10;Description automatically generated">
            <a:extLst>
              <a:ext uri="{FF2B5EF4-FFF2-40B4-BE49-F238E27FC236}">
                <a16:creationId xmlns:a16="http://schemas.microsoft.com/office/drawing/2014/main" id="{087F796A-F4B7-A93D-6DFE-E84B09D6A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13998"/>
            <a:ext cx="6780700" cy="36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77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4A370-F8B2-B7DD-6D0A-788F5F8B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Grid search</a:t>
            </a:r>
          </a:p>
        </p:txBody>
      </p:sp>
      <p:pic>
        <p:nvPicPr>
          <p:cNvPr id="5" name="Content Placeholder 4" descr="A screen shot of a black and white screen&#10;&#10;Description automatically generated">
            <a:extLst>
              <a:ext uri="{FF2B5EF4-FFF2-40B4-BE49-F238E27FC236}">
                <a16:creationId xmlns:a16="http://schemas.microsoft.com/office/drawing/2014/main" id="{BCF13A64-9598-5C1C-8740-DEF5DF04E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10501"/>
            <a:ext cx="6780700" cy="503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6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E853E-8721-A500-2169-1E4F0FA1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Multiple Signals Optimal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AU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'Bollinger'</a:t>
            </a:r>
            <a: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</a:t>
            </a:r>
            <a: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  <a:b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AU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'RSI'</a:t>
            </a:r>
            <a: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0.8</a:t>
            </a:r>
            <a: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,</a:t>
            </a:r>
            <a:b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r>
              <a:rPr lang="en-AU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'MACD'</a:t>
            </a:r>
            <a: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AU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0.6</a:t>
            </a:r>
            <a:br>
              <a:rPr lang="en-AU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table of numbers with different colored numbers&#10;&#10;Description automatically generated">
            <a:extLst>
              <a:ext uri="{FF2B5EF4-FFF2-40B4-BE49-F238E27FC236}">
                <a16:creationId xmlns:a16="http://schemas.microsoft.com/office/drawing/2014/main" id="{41A34E9A-3FB5-1F4E-8391-F2F67657F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605523"/>
            <a:ext cx="6780700" cy="36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65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7D2E-AAAD-B0CC-6E47-003B8FED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C526-FDB9-6D5D-3B78-E07B057D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Implement neural networks, reinforcement learning and other machine learning methods to try and create buy/sell signals.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Investigate none brute force methods to find optimal weighting given to different strategies when creating an overall model incorporating multiple models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Continue to evaluate different technical analysis techniques</a:t>
            </a:r>
          </a:p>
        </p:txBody>
      </p:sp>
    </p:spTree>
    <p:extLst>
      <p:ext uri="{BB962C8B-B14F-4D97-AF65-F5344CB8AC3E}">
        <p14:creationId xmlns:p14="http://schemas.microsoft.com/office/powerpoint/2010/main" val="267175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8A768-6747-DACE-0D5F-8D99E9A3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0001C-F5C0-993F-A30A-BB291C72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Yfinance </a:t>
            </a:r>
          </a:p>
        </p:txBody>
      </p:sp>
      <p:pic>
        <p:nvPicPr>
          <p:cNvPr id="4" name="Screen Recording 2024-10-21 at 2.45.35 PM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0C1AA06C-095B-6FEF-7622-EFFC737281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2428" y="1297405"/>
            <a:ext cx="7225748" cy="42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373CA-C7E6-9410-E8DE-89A39F42A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Stock data for ‘XLV’ Healthcare Sector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074873-2D8D-24B8-2610-669A0973E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sz="2000" dirty="0"/>
              <a:t>During a trough time period (2008-10-01 =&gt; 2009-05-29)</a:t>
            </a:r>
          </a:p>
        </p:txBody>
      </p:sp>
      <p:pic>
        <p:nvPicPr>
          <p:cNvPr id="5" name="Content Placeholder 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298DE386-56F3-66FD-D174-549C3F44B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18" y="2405149"/>
            <a:ext cx="7645867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2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23CBEF12-C9B8-466E-A7FE-B00B9ADF4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CFA4B-473F-2AB1-C5F8-A0AB9A9A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274" y="370319"/>
            <a:ext cx="4164401" cy="1851885"/>
          </a:xfrm>
        </p:spPr>
        <p:txBody>
          <a:bodyPr>
            <a:normAutofit/>
          </a:bodyPr>
          <a:lstStyle/>
          <a:p>
            <a:r>
              <a:rPr lang="en-US" sz="4000" dirty="0"/>
              <a:t>Candlestick Data</a:t>
            </a:r>
          </a:p>
        </p:txBody>
      </p:sp>
      <p:pic>
        <p:nvPicPr>
          <p:cNvPr id="1028" name="Picture 4" descr="Candlestick Patterns">
            <a:extLst>
              <a:ext uri="{FF2B5EF4-FFF2-40B4-BE49-F238E27FC236}">
                <a16:creationId xmlns:a16="http://schemas.microsoft.com/office/drawing/2014/main" id="{1C384C45-9B9D-697F-D691-5AD21E63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4" r="3" b="3655"/>
          <a:stretch/>
        </p:blipFill>
        <p:spPr bwMode="auto">
          <a:xfrm>
            <a:off x="838199" y="2392326"/>
            <a:ext cx="4164414" cy="39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w to Read Candlestick Charts | Guide for Beginners | LiteFinance">
            <a:extLst>
              <a:ext uri="{FF2B5EF4-FFF2-40B4-BE49-F238E27FC236}">
                <a16:creationId xmlns:a16="http://schemas.microsoft.com/office/drawing/2014/main" id="{F292E44A-CEF2-66FB-15A2-6CB3D44E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4" r="4249" b="1"/>
          <a:stretch/>
        </p:blipFill>
        <p:spPr bwMode="auto">
          <a:xfrm>
            <a:off x="5188940" y="2392326"/>
            <a:ext cx="6298971" cy="39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2" descr="Candlestick Chart - Learn about this chart and tools to create it">
            <a:extLst>
              <a:ext uri="{FF2B5EF4-FFF2-40B4-BE49-F238E27FC236}">
                <a16:creationId xmlns:a16="http://schemas.microsoft.com/office/drawing/2014/main" id="{C357AF9C-D302-C384-022B-3F42713FF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5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7D59-738F-9A27-893F-2E58DB5B7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The strategy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1992EAB7-93D1-8DF5-3601-30E0DF99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518" r="2123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0B8FB-13D6-E0D2-D445-55009B079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Evaluate the performance of different technical analysis strategies based on historical ROI.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 how?</a:t>
            </a:r>
          </a:p>
        </p:txBody>
      </p:sp>
    </p:spTree>
    <p:extLst>
      <p:ext uri="{BB962C8B-B14F-4D97-AF65-F5344CB8AC3E}">
        <p14:creationId xmlns:p14="http://schemas.microsoft.com/office/powerpoint/2010/main" val="257226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4BA3B-3EB6-42AF-6A0E-CB16BD14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Exchange Traded Funds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67C89E2-22BD-9D7B-FE69-A795D5904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64506"/>
            <a:ext cx="7225748" cy="53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11CF0-7E11-E025-E3FD-0A767305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Sector ETFs</a:t>
            </a:r>
          </a:p>
        </p:txBody>
      </p:sp>
      <p:pic>
        <p:nvPicPr>
          <p:cNvPr id="2050" name="Picture 2" descr="Stock Market Sectors: 11 Official GICS Groups | The Motley Fool">
            <a:extLst>
              <a:ext uri="{FF2B5EF4-FFF2-40B4-BE49-F238E27FC236}">
                <a16:creationId xmlns:a16="http://schemas.microsoft.com/office/drawing/2014/main" id="{B6C4BDB5-2444-E76D-AAD8-963E6D5CA2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3839" y="1966293"/>
            <a:ext cx="8904320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287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C0429-D8B5-F163-2DB3-59B26E28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Business Cycle</a:t>
            </a:r>
          </a:p>
        </p:txBody>
      </p:sp>
      <p:pic>
        <p:nvPicPr>
          <p:cNvPr id="3074" name="Picture 2" descr="S&amp;P 500 Historical Annual Returns | MacroTrends">
            <a:extLst>
              <a:ext uri="{FF2B5EF4-FFF2-40B4-BE49-F238E27FC236}">
                <a16:creationId xmlns:a16="http://schemas.microsoft.com/office/drawing/2014/main" id="{3AB20B74-D62E-0CB7-67E8-2F568B58F6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815688"/>
            <a:ext cx="7225748" cy="522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437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320</Words>
  <Application>Microsoft Macintosh PowerPoint</Application>
  <PresentationFormat>Widescreen</PresentationFormat>
  <Paragraphs>45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Menlo</vt:lpstr>
      <vt:lpstr>Office Theme</vt:lpstr>
      <vt:lpstr> A Data Scientists Approach to Maximizing Returns in Technical Analysis Investment Strategies</vt:lpstr>
      <vt:lpstr>Types of Investment Strategies</vt:lpstr>
      <vt:lpstr>Data Sources</vt:lpstr>
      <vt:lpstr>Stock data for ‘XLV’ Healthcare Sector</vt:lpstr>
      <vt:lpstr>Candlestick Data</vt:lpstr>
      <vt:lpstr>The strategy</vt:lpstr>
      <vt:lpstr>Exchange Traded Funds</vt:lpstr>
      <vt:lpstr>Sector ETFs</vt:lpstr>
      <vt:lpstr>Business Cycle</vt:lpstr>
      <vt:lpstr>The strategy (again)</vt:lpstr>
      <vt:lpstr>Baseline Model: Buy and Hold</vt:lpstr>
      <vt:lpstr>PowerPoint Presentation</vt:lpstr>
      <vt:lpstr>Bollinger Bands: Baseline Model Rolling Average: 20 Confidence Interval: 0.95</vt:lpstr>
      <vt:lpstr>PowerPoint Presentation</vt:lpstr>
      <vt:lpstr>Bollinger Band: Grid Search Optimized Model</vt:lpstr>
      <vt:lpstr>PowerPoint Presentation</vt:lpstr>
      <vt:lpstr>Buy and Hold &amp; Bollinger Bands Model Confidence interval 0.90      Rolling average 30</vt:lpstr>
      <vt:lpstr>Relative Strength Index</vt:lpstr>
      <vt:lpstr>Relative Strength Index: Baseline Model Time period: 14 days</vt:lpstr>
      <vt:lpstr>Relative Strength Index: Grid Search Optimized Model</vt:lpstr>
      <vt:lpstr>Moving Average Convergence Divergence</vt:lpstr>
      <vt:lpstr>Moving Average Convergence Divergence: Baseline Model</vt:lpstr>
      <vt:lpstr>Multiple signals  'Bollinger': 0.4, 'RSI': 0.2, 'MACD': 0.4 </vt:lpstr>
      <vt:lpstr>Grid search</vt:lpstr>
      <vt:lpstr>Multiple Signals Optimal  'Bollinger': 0.8, 'RSI': 0.8, 'MACD': 0.6 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Nicholson</dc:creator>
  <cp:lastModifiedBy>Benjamin Nicholson</cp:lastModifiedBy>
  <cp:revision>6</cp:revision>
  <dcterms:created xsi:type="dcterms:W3CDTF">2024-10-21T18:26:57Z</dcterms:created>
  <dcterms:modified xsi:type="dcterms:W3CDTF">2024-10-22T19:16:46Z</dcterms:modified>
</cp:coreProperties>
</file>